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80" r:id="rId3"/>
    <p:sldId id="277" r:id="rId4"/>
    <p:sldId id="271" r:id="rId5"/>
    <p:sldId id="281"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49" autoAdjust="0"/>
    <p:restoredTop sz="68407" autoAdjust="0"/>
  </p:normalViewPr>
  <p:slideViewPr>
    <p:cSldViewPr>
      <p:cViewPr varScale="1">
        <p:scale>
          <a:sx n="70" d="100"/>
          <a:sy n="70" d="100"/>
        </p:scale>
        <p:origin x="200" y="49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7/26/19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7/26/19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The purpose of this model, in predicting whether a patient diagnosed with hepatocellular carcinoma will survive past one year in conjunction with established guidelines, is to reduce mortality rate secondary to hepatocellular carcinoma.</a:t>
            </a:r>
          </a:p>
          <a:p>
            <a:endParaRPr lang="en-US" dirty="0"/>
          </a:p>
          <a:p>
            <a:r>
              <a:rPr lang="en-US" dirty="0"/>
              <a:t>This logistic regression model would prove most useful to clinicians, patients, and policy makers alike—as they grapple with the cancer decision making process and potential treatment options.  Ideally, machine learning and statistical models will find a place in depicting a completer and more holistic predictive patient profile. </a:t>
            </a:r>
          </a:p>
          <a:p>
            <a:endParaRPr lang="en-US" sz="1200" b="0" i="0" u="none" strike="noStrike" kern="1200" dirty="0">
              <a:solidFill>
                <a:schemeClr val="tx1">
                  <a:lumMod val="50000"/>
                </a:schemeClr>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r>
              <a:rPr lang="en-US" sz="1200" b="0" i="0" u="none" strike="noStrike" kern="1200" dirty="0">
                <a:solidFill>
                  <a:schemeClr val="tx1">
                    <a:lumMod val="50000"/>
                  </a:schemeClr>
                </a:solidFill>
                <a:effectLst/>
                <a:latin typeface="+mn-lt"/>
                <a:ea typeface="+mn-ea"/>
                <a:cs typeface="+mn-cs"/>
              </a:rPr>
              <a:t>The most common type of liver cancer is hepatocellular carcinoma, which begins in the main type of liver cell (hepatocyte)</a:t>
            </a: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hepatocellular carcinoma dataset consists of patient data from 165 former patients of Hospital and University Centre of Coimbra (Portugal). The dataset contains 49 features selected according to the EASL-EORTC (European Association for the Study of the Liver - European Organization for Research and Treatment of Cancer) Clinical Practice Guidelines.  The target variable, "Class", is the survival of each patient at 1 year and is represented as 0 (deceased) and 1 (alive).</a:t>
            </a:r>
          </a:p>
          <a:p>
            <a:endParaRPr lang="en-US" dirty="0"/>
          </a:p>
          <a:p>
            <a:r>
              <a:rPr lang="en-US" dirty="0"/>
              <a:t>Many of the features for which patient data was collected are important risk factors for the development of HCC.  In the table below some of the key features included in the model are detailed.</a:t>
            </a:r>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23059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The first engineered feature is that of a MELD score. The Model for End-Stage Liver Disease Score (MELD) is a widely used clinical scoring method to predict 3 month mortality rates in patients with end-stage liver disease. It stratifies severity of end-stage liver disease for transplant planning.  The second feature created was a Fibrosis-4 Index (FIB-4) score. The FIB-4 Index score is a noninvasive estimate of liver scarring in HCV and HBV patients.  Together these 2 features contributed an approximate 3% improvement to the model's overall predictive ability.</a:t>
            </a:r>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AUC:83%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Accuracy: 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F1-score=83%</a:t>
            </a:r>
          </a:p>
          <a:p>
            <a:endParaRPr lang="en-US" dirty="0"/>
          </a:p>
          <a:p>
            <a:r>
              <a:rPr lang="en-US" dirty="0"/>
              <a:t>N=33 patients in testing set</a:t>
            </a:r>
          </a:p>
          <a:p>
            <a:endParaRPr lang="en-US" dirty="0"/>
          </a:p>
          <a:p>
            <a:r>
              <a:rPr lang="en-US" dirty="0"/>
              <a:t>TN (patients correctly predicted to be deceased in a year)= 12/33</a:t>
            </a:r>
          </a:p>
          <a:p>
            <a:r>
              <a:rPr lang="en-US" dirty="0"/>
              <a:t>FP (patients incorrectly predicted to be alive in a year)=2/33 </a:t>
            </a:r>
          </a:p>
          <a:p>
            <a:r>
              <a:rPr lang="en-US" dirty="0"/>
              <a:t>TP (patients correctly predicted to still be alive in a year)=12/33</a:t>
            </a:r>
          </a:p>
          <a:p>
            <a:r>
              <a:rPr lang="en-US" dirty="0"/>
              <a:t>FN (patients incorrectly predicted to be deceased in a year)=3/33</a:t>
            </a:r>
          </a:p>
          <a:p>
            <a:r>
              <a:rPr lang="en-US" b="1" dirty="0"/>
              <a:t>FPR</a:t>
            </a:r>
            <a:r>
              <a:rPr lang="en-US" dirty="0"/>
              <a:t>(% patients incorrectly predicted to be alive in a year out of all patients that die in a yea</a:t>
            </a:r>
            <a:r>
              <a:rPr lang="en-US" b="1" dirty="0"/>
              <a:t>)=14%</a:t>
            </a:r>
          </a:p>
          <a:p>
            <a:r>
              <a:rPr lang="en-US" dirty="0"/>
              <a:t>FPR=FP/(FP+TN)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provided higher predictive value compared to other models such as Support Vector Machine (SVM) and Random Forest Ensemble.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By providing a convenient and quickly accessible HCC diagnostic tool, this model can serve as a supplement in patient decision making.  By combining machine learning’s ability to analyze large datasets in minimal time with decision makers’ context knowledge, more robust and efficient clinical decisions can be made earlier in the disease lifecycle resulting in better clinical outcomes.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By allowing for earlier disease stage intervention patient treatment options increase significantly.  Localized treatments such as </a:t>
            </a:r>
            <a:r>
              <a:rPr lang="en-US" sz="1200" b="0" i="0" u="none" strike="noStrike" kern="1200" dirty="0">
                <a:solidFill>
                  <a:schemeClr val="tx1">
                    <a:lumMod val="50000"/>
                  </a:schemeClr>
                </a:solidFill>
                <a:effectLst/>
                <a:latin typeface="+mn-lt"/>
                <a:ea typeface="+mn-ea"/>
                <a:cs typeface="+mn-cs"/>
              </a:rPr>
              <a:t>radiofrequency ablation, cryoablation, chemoembolization, and surgical resection are available.  Once the disease extends past the liver capsule-these options disappear for the most part and limited systemic approaches with a greater risk and side effect profile have to be used (systemic chemotherapy or liver transplant)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order to capture the heterogeneity for each patient profile, as well as the dataset class imbalance, clustering oversampling techniques were utilized. All performance measures improved with the use of KNN (K-nearest Neighbor) to impute missing patient data as well as with the addition of the SMOTE oversampling technique to address class imbalance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7/26/19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7/26/19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7/26/19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7/26/19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7/26/19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7/26/19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7/26/19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7/26/19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7/26/19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7/26/19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7/26/19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mmjgwrites.wordpres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2">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417511" y="1828800"/>
            <a:ext cx="11353799" cy="1981201"/>
          </a:xfrm>
          <a:solidFill>
            <a:schemeClr val="accent1">
              <a:alpha val="41000"/>
            </a:schemeClr>
          </a:solidFill>
        </p:spPr>
        <p:txBody>
          <a:bodyPr>
            <a:normAutofit/>
          </a:bodyPr>
          <a:lstStyle/>
          <a:p>
            <a:pPr algn="ctr"/>
            <a:r>
              <a:rPr lang="en-US" sz="4000" b="1" dirty="0">
                <a:solidFill>
                  <a:schemeClr val="tx2"/>
                </a:solidFill>
              </a:rPr>
              <a:t>Predicting One Year Survival of Patients with Hepatocellular Carcinoma:</a:t>
            </a:r>
            <a:br>
              <a:rPr lang="en-US" sz="4000" b="1" dirty="0">
                <a:solidFill>
                  <a:schemeClr val="tx2"/>
                </a:solidFill>
              </a:rPr>
            </a:br>
            <a:r>
              <a:rPr lang="en-US" sz="4000" b="1" dirty="0">
                <a:solidFill>
                  <a:schemeClr val="tx2"/>
                </a:solidFill>
              </a:rPr>
              <a:t>A Logistic Regression Model</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227012" y="501611"/>
            <a:ext cx="1160895" cy="535531"/>
          </a:xfrm>
          <a:prstGeom prst="rect">
            <a:avLst/>
          </a:prstGeom>
          <a:solidFill>
            <a:schemeClr val="accent1">
              <a:alpha val="61000"/>
            </a:schemeClr>
          </a:solidFill>
        </p:spPr>
        <p:txBody>
          <a:bodyPr wrap="none" rtlCol="0">
            <a:spAutoFit/>
          </a:bodyPr>
          <a:lstStyle/>
          <a:p>
            <a:pPr>
              <a:lnSpc>
                <a:spcPct val="90000"/>
              </a:lnSpc>
            </a:pPr>
            <a:r>
              <a:rPr lang="en-US" sz="3200" b="1" dirty="0"/>
              <a:t>Goal</a:t>
            </a:r>
            <a:endParaRPr lang="en-US" sz="28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604157" y="1208314"/>
            <a:ext cx="11078674" cy="757130"/>
          </a:xfrm>
          <a:prstGeom prst="rect">
            <a:avLst/>
          </a:prstGeom>
          <a:noFill/>
        </p:spPr>
        <p:txBody>
          <a:bodyPr wrap="none" rtlCol="0">
            <a:spAutoFit/>
          </a:bodyPr>
          <a:lstStyle/>
          <a:p>
            <a:pPr>
              <a:lnSpc>
                <a:spcPct val="90000"/>
              </a:lnSpc>
            </a:pPr>
            <a:r>
              <a:rPr lang="en-US" sz="2400" dirty="0"/>
              <a:t>To reduce patient mortality rate secondary to hepatocellular carcinoma </a:t>
            </a:r>
          </a:p>
          <a:p>
            <a:pPr>
              <a:lnSpc>
                <a:spcPct val="90000"/>
              </a:lnSpc>
            </a:pPr>
            <a:r>
              <a:rPr lang="en-US" sz="2400" dirty="0"/>
              <a:t>through earlier initiation of intervention methods</a:t>
            </a:r>
          </a:p>
        </p:txBody>
      </p:sp>
      <p:sp>
        <p:nvSpPr>
          <p:cNvPr id="12" name="TextBox 11">
            <a:extLst>
              <a:ext uri="{FF2B5EF4-FFF2-40B4-BE49-F238E27FC236}">
                <a16:creationId xmlns:a16="http://schemas.microsoft.com/office/drawing/2014/main" id="{DD1B69CC-0E0B-EF47-998F-E655F0DF1008}"/>
              </a:ext>
            </a:extLst>
          </p:cNvPr>
          <p:cNvSpPr txBox="1"/>
          <p:nvPr/>
        </p:nvSpPr>
        <p:spPr>
          <a:xfrm>
            <a:off x="227012" y="2403423"/>
            <a:ext cx="1720343" cy="535531"/>
          </a:xfrm>
          <a:prstGeom prst="rect">
            <a:avLst/>
          </a:prstGeom>
          <a:solidFill>
            <a:schemeClr val="accent1">
              <a:alpha val="61000"/>
            </a:schemeClr>
          </a:solidFill>
        </p:spPr>
        <p:txBody>
          <a:bodyPr wrap="none" rtlCol="0">
            <a:spAutoFit/>
          </a:bodyPr>
          <a:lstStyle/>
          <a:p>
            <a:pPr>
              <a:lnSpc>
                <a:spcPct val="90000"/>
              </a:lnSpc>
            </a:pPr>
            <a:r>
              <a:rPr lang="en-US" sz="3200" b="1" dirty="0"/>
              <a:t>Method</a:t>
            </a:r>
            <a:endParaRPr lang="en-US" sz="2800" b="1" dirty="0"/>
          </a:p>
        </p:txBody>
      </p:sp>
      <p:sp>
        <p:nvSpPr>
          <p:cNvPr id="6" name="Rectangle 5">
            <a:extLst>
              <a:ext uri="{FF2B5EF4-FFF2-40B4-BE49-F238E27FC236}">
                <a16:creationId xmlns:a16="http://schemas.microsoft.com/office/drawing/2014/main" id="{FF49C403-5EEB-7B4A-8B5C-9804DF906937}"/>
              </a:ext>
            </a:extLst>
          </p:cNvPr>
          <p:cNvSpPr/>
          <p:nvPr/>
        </p:nvSpPr>
        <p:spPr>
          <a:xfrm>
            <a:off x="760411" y="3054727"/>
            <a:ext cx="11428413" cy="830997"/>
          </a:xfrm>
          <a:prstGeom prst="rect">
            <a:avLst/>
          </a:prstGeom>
        </p:spPr>
        <p:txBody>
          <a:bodyPr wrap="square">
            <a:spAutoFit/>
          </a:bodyPr>
          <a:lstStyle/>
          <a:p>
            <a:r>
              <a:rPr lang="en-US" sz="2400" dirty="0"/>
              <a:t>Creating a logistic regression model capable of predicting whether a patient diagnosed with hepatocellular carcinoma will survive past one year </a:t>
            </a:r>
          </a:p>
        </p:txBody>
      </p:sp>
      <p:sp>
        <p:nvSpPr>
          <p:cNvPr id="14" name="TextBox 13">
            <a:extLst>
              <a:ext uri="{FF2B5EF4-FFF2-40B4-BE49-F238E27FC236}">
                <a16:creationId xmlns:a16="http://schemas.microsoft.com/office/drawing/2014/main" id="{3B2212D1-A25E-194A-92F6-549C9570F8E0}"/>
              </a:ext>
            </a:extLst>
          </p:cNvPr>
          <p:cNvSpPr txBox="1"/>
          <p:nvPr/>
        </p:nvSpPr>
        <p:spPr>
          <a:xfrm>
            <a:off x="225424" y="4463142"/>
            <a:ext cx="2138727" cy="535531"/>
          </a:xfrm>
          <a:prstGeom prst="rect">
            <a:avLst/>
          </a:prstGeom>
          <a:solidFill>
            <a:schemeClr val="accent1">
              <a:alpha val="61000"/>
            </a:schemeClr>
          </a:solidFill>
        </p:spPr>
        <p:txBody>
          <a:bodyPr wrap="none" rtlCol="0">
            <a:spAutoFit/>
          </a:bodyPr>
          <a:lstStyle/>
          <a:p>
            <a:pPr>
              <a:lnSpc>
                <a:spcPct val="90000"/>
              </a:lnSpc>
            </a:pPr>
            <a:r>
              <a:rPr lang="en-US" sz="3200" b="1" dirty="0"/>
              <a:t>Audience</a:t>
            </a:r>
            <a:endParaRPr lang="en-US" sz="2800" b="1" dirty="0"/>
          </a:p>
        </p:txBody>
      </p:sp>
      <p:sp>
        <p:nvSpPr>
          <p:cNvPr id="15" name="Rectangle 14">
            <a:extLst>
              <a:ext uri="{FF2B5EF4-FFF2-40B4-BE49-F238E27FC236}">
                <a16:creationId xmlns:a16="http://schemas.microsoft.com/office/drawing/2014/main" id="{61EA45CB-0809-7642-BA5B-DCFDA90D566D}"/>
              </a:ext>
            </a:extLst>
          </p:cNvPr>
          <p:cNvSpPr/>
          <p:nvPr/>
        </p:nvSpPr>
        <p:spPr>
          <a:xfrm>
            <a:off x="746545" y="5234479"/>
            <a:ext cx="5896166" cy="461665"/>
          </a:xfrm>
          <a:prstGeom prst="rect">
            <a:avLst/>
          </a:prstGeom>
        </p:spPr>
        <p:txBody>
          <a:bodyPr wrap="none">
            <a:spAutoFit/>
          </a:bodyPr>
          <a:lstStyle/>
          <a:p>
            <a:r>
              <a:rPr lang="en-US" sz="2400" dirty="0"/>
              <a:t>Clinicians, patients, and policy makers </a:t>
            </a:r>
            <a:endParaRPr lang="en-US" sz="36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983" y="3968071"/>
            <a:ext cx="3905250" cy="2603500"/>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3</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154667" y="296964"/>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704712"/>
            <a:ext cx="6045200" cy="4770929"/>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694375"/>
            <a:ext cx="6184898" cy="4770929"/>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182777" y="334591"/>
            <a:ext cx="8879354" cy="646331"/>
          </a:xfrm>
          <a:prstGeom prst="rect">
            <a:avLst/>
          </a:prstGeom>
          <a:solidFill>
            <a:schemeClr val="accent1">
              <a:alpha val="61000"/>
            </a:schemeClr>
          </a:solidFill>
        </p:spPr>
        <p:txBody>
          <a:bodyPr wrap="none" rtlCol="0">
            <a:spAutoFit/>
          </a:bodyPr>
          <a:lstStyle/>
          <a:p>
            <a:pPr>
              <a:lnSpc>
                <a:spcPct val="90000"/>
              </a:lnSpc>
            </a:pPr>
            <a:r>
              <a:rPr lang="en-US" sz="4000" b="1" dirty="0"/>
              <a:t>Liver Cancer: the Relevance Today</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28600"/>
            <a:ext cx="3491661" cy="590931"/>
          </a:xfrm>
          <a:prstGeom prst="rect">
            <a:avLst/>
          </a:prstGeom>
          <a:solidFill>
            <a:schemeClr val="accent1">
              <a:alpha val="61000"/>
            </a:schemeClr>
          </a:solidFill>
        </p:spPr>
        <p:txBody>
          <a:bodyPr wrap="none" rtlCol="0">
            <a:spAutoFit/>
          </a:bodyPr>
          <a:lstStyle/>
          <a:p>
            <a:pPr>
              <a:lnSpc>
                <a:spcPct val="90000"/>
              </a:lnSpc>
            </a:pPr>
            <a:r>
              <a:rPr lang="en-US" sz="3600" b="1" dirty="0"/>
              <a:t>Data Summary</a:t>
            </a:r>
          </a:p>
        </p:txBody>
      </p:sp>
      <p:pic>
        <p:nvPicPr>
          <p:cNvPr id="5" name="Picture 4">
            <a:extLst>
              <a:ext uri="{FF2B5EF4-FFF2-40B4-BE49-F238E27FC236}">
                <a16:creationId xmlns:a16="http://schemas.microsoft.com/office/drawing/2014/main" id="{7622FBAC-9604-3D4C-B691-1CFAA2D6F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963" y="1905000"/>
            <a:ext cx="5274388" cy="3583879"/>
          </a:xfrm>
          <a:prstGeom prst="rect">
            <a:avLst/>
          </a:prstGeom>
        </p:spPr>
      </p:pic>
      <p:pic>
        <p:nvPicPr>
          <p:cNvPr id="7" name="Picture 6">
            <a:extLst>
              <a:ext uri="{FF2B5EF4-FFF2-40B4-BE49-F238E27FC236}">
                <a16:creationId xmlns:a16="http://schemas.microsoft.com/office/drawing/2014/main" id="{7B3E6E79-A327-BE49-8C70-DC19992B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12" y="913031"/>
            <a:ext cx="6546669" cy="5786197"/>
          </a:xfrm>
          <a:prstGeom prst="rect">
            <a:avLst/>
          </a:prstGeom>
        </p:spPr>
      </p:pic>
      <p:sp>
        <p:nvSpPr>
          <p:cNvPr id="8" name="TextBox 7">
            <a:extLst>
              <a:ext uri="{FF2B5EF4-FFF2-40B4-BE49-F238E27FC236}">
                <a16:creationId xmlns:a16="http://schemas.microsoft.com/office/drawing/2014/main" id="{3CFD38EA-B6D0-6646-BD18-F6B1298FC76B}"/>
              </a:ext>
            </a:extLst>
          </p:cNvPr>
          <p:cNvSpPr txBox="1"/>
          <p:nvPr/>
        </p:nvSpPr>
        <p:spPr>
          <a:xfrm>
            <a:off x="7518463" y="478959"/>
            <a:ext cx="3054041" cy="369332"/>
          </a:xfrm>
          <a:prstGeom prst="rect">
            <a:avLst/>
          </a:prstGeom>
          <a:noFill/>
        </p:spPr>
        <p:txBody>
          <a:bodyPr wrap="none" rtlCol="0">
            <a:spAutoFit/>
          </a:bodyPr>
          <a:lstStyle/>
          <a:p>
            <a:pPr>
              <a:lnSpc>
                <a:spcPct val="90000"/>
              </a:lnSpc>
            </a:pPr>
            <a:r>
              <a:rPr lang="en-US" sz="2000" dirty="0"/>
              <a:t>Left: Features Summary</a:t>
            </a:r>
          </a:p>
        </p:txBody>
      </p:sp>
      <p:sp>
        <p:nvSpPr>
          <p:cNvPr id="9" name="TextBox 8">
            <a:extLst>
              <a:ext uri="{FF2B5EF4-FFF2-40B4-BE49-F238E27FC236}">
                <a16:creationId xmlns:a16="http://schemas.microsoft.com/office/drawing/2014/main" id="{5F58757A-9D83-3149-A166-8335253BB9D2}"/>
              </a:ext>
            </a:extLst>
          </p:cNvPr>
          <p:cNvSpPr txBox="1"/>
          <p:nvPr/>
        </p:nvSpPr>
        <p:spPr>
          <a:xfrm>
            <a:off x="7518463" y="1017810"/>
            <a:ext cx="4054315" cy="369332"/>
          </a:xfrm>
          <a:prstGeom prst="rect">
            <a:avLst/>
          </a:prstGeom>
          <a:noFill/>
        </p:spPr>
        <p:txBody>
          <a:bodyPr wrap="none" rtlCol="0">
            <a:spAutoFit/>
          </a:bodyPr>
          <a:lstStyle/>
          <a:p>
            <a:pPr>
              <a:lnSpc>
                <a:spcPct val="90000"/>
              </a:lnSpc>
            </a:pPr>
            <a:r>
              <a:rPr lang="en-US" sz="2000" dirty="0"/>
              <a:t>Below: Target Class Distribution</a:t>
            </a:r>
          </a:p>
        </p:txBody>
      </p:sp>
    </p:spTree>
    <p:extLst>
      <p:ext uri="{BB962C8B-B14F-4D97-AF65-F5344CB8AC3E}">
        <p14:creationId xmlns:p14="http://schemas.microsoft.com/office/powerpoint/2010/main" val="2570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457200"/>
            <a:ext cx="7984878" cy="646331"/>
          </a:xfrm>
          <a:prstGeom prst="rect">
            <a:avLst/>
          </a:prstGeom>
          <a:solidFill>
            <a:schemeClr val="accent1">
              <a:alpha val="61000"/>
            </a:schemeClr>
          </a:solidFill>
        </p:spPr>
        <p:txBody>
          <a:bodyPr wrap="none" rtlCol="0">
            <a:spAutoFit/>
          </a:bodyPr>
          <a:lstStyle/>
          <a:p>
            <a:pPr>
              <a:lnSpc>
                <a:spcPct val="90000"/>
              </a:lnSpc>
            </a:pPr>
            <a:r>
              <a:rPr lang="en-US" sz="4000" b="1" dirty="0"/>
              <a:t>Optimizing model performance</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70200"/>
            <a:ext cx="1848583" cy="646331"/>
          </a:xfrm>
          <a:prstGeom prst="rect">
            <a:avLst/>
          </a:prstGeom>
          <a:solidFill>
            <a:schemeClr val="accent1">
              <a:alpha val="61000"/>
            </a:schemeClr>
          </a:solidFill>
        </p:spPr>
        <p:txBody>
          <a:bodyPr wrap="none" rtlCol="0">
            <a:spAutoFit/>
          </a:bodyPr>
          <a:lstStyle/>
          <a:p>
            <a:pPr>
              <a:lnSpc>
                <a:spcPct val="90000"/>
              </a:lnSpc>
            </a:pPr>
            <a:r>
              <a:rPr lang="en-US" sz="4000" b="1" dirty="0"/>
              <a:t>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DC88F-6305-7E47-83C0-4C51A2C001BE}"/>
              </a:ext>
            </a:extLst>
          </p:cNvPr>
          <p:cNvPicPr>
            <a:picLocks noChangeAspect="1"/>
          </p:cNvPicPr>
          <p:nvPr/>
        </p:nvPicPr>
        <p:blipFill>
          <a:blip r:embed="rId3"/>
          <a:stretch>
            <a:fillRect/>
          </a:stretch>
        </p:blipFill>
        <p:spPr>
          <a:xfrm>
            <a:off x="6094412" y="2745770"/>
            <a:ext cx="5801805" cy="3883631"/>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3212" y="228600"/>
            <a:ext cx="5985934" cy="646331"/>
          </a:xfrm>
          <a:prstGeom prst="rect">
            <a:avLst/>
          </a:prstGeom>
          <a:solidFill>
            <a:schemeClr val="accent1">
              <a:alpha val="61000"/>
            </a:schemeClr>
          </a:solidFill>
        </p:spPr>
        <p:txBody>
          <a:bodyPr wrap="none" rtlCol="0">
            <a:spAutoFit/>
          </a:bodyPr>
          <a:lstStyle/>
          <a:p>
            <a:pPr>
              <a:lnSpc>
                <a:spcPct val="90000"/>
              </a:lnSpc>
            </a:pPr>
            <a:r>
              <a:rPr lang="en-US" sz="4000" b="1" dirty="0"/>
              <a:t>Discussion/Conclusions</a:t>
            </a:r>
          </a:p>
        </p:txBody>
      </p:sp>
      <p:sp>
        <p:nvSpPr>
          <p:cNvPr id="3" name="Rectangle 2">
            <a:extLst>
              <a:ext uri="{FF2B5EF4-FFF2-40B4-BE49-F238E27FC236}">
                <a16:creationId xmlns:a16="http://schemas.microsoft.com/office/drawing/2014/main" id="{CA99A944-6CB4-F449-B417-9B9BC0FA8F54}"/>
              </a:ext>
            </a:extLst>
          </p:cNvPr>
          <p:cNvSpPr/>
          <p:nvPr/>
        </p:nvSpPr>
        <p:spPr>
          <a:xfrm>
            <a:off x="303212" y="1221949"/>
            <a:ext cx="8396511" cy="4524315"/>
          </a:xfrm>
          <a:prstGeom prst="rect">
            <a:avLst/>
          </a:prstGeom>
        </p:spPr>
        <p:txBody>
          <a:bodyPr wrap="square">
            <a:spAutoFit/>
          </a:bodyPr>
          <a:lstStyle/>
          <a:p>
            <a:pPr marL="285750" indent="-285750">
              <a:buFont typeface="Arial" panose="020B0604020202020204" pitchFamily="34" charset="0"/>
              <a:buChar char="•"/>
            </a:pPr>
            <a:r>
              <a:rPr lang="en-US" sz="2400" dirty="0"/>
              <a:t>Potential use of this model as a diagnostic tool for</a:t>
            </a:r>
          </a:p>
          <a:p>
            <a:r>
              <a:rPr lang="en-US" sz="2400" dirty="0"/>
              <a:t> hepatocellular carcinoma (HCC)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Earlier disease stage intervention</a:t>
            </a:r>
          </a:p>
          <a:p>
            <a:endParaRPr lang="en-US" sz="2400" dirty="0"/>
          </a:p>
          <a:p>
            <a:endParaRPr lang="en-US" sz="2400" dirty="0"/>
          </a:p>
          <a:p>
            <a:pPr marL="285750" indent="-285750">
              <a:buFont typeface="Arial" panose="020B0604020202020204" pitchFamily="34" charset="0"/>
              <a:buChar char="•"/>
            </a:pPr>
            <a:r>
              <a:rPr lang="en-US" sz="2400" dirty="0"/>
              <a:t>Capturing  patient heterogeneity </a:t>
            </a:r>
          </a:p>
          <a:p>
            <a:r>
              <a:rPr lang="en-US" sz="2400" dirty="0"/>
              <a:t>through the use of clustering </a:t>
            </a:r>
          </a:p>
          <a:p>
            <a:r>
              <a:rPr lang="en-US" sz="2400" dirty="0"/>
              <a:t>oversampling techniques</a:t>
            </a:r>
          </a:p>
          <a:p>
            <a:endParaRPr lang="en-US" sz="2400" dirty="0"/>
          </a:p>
          <a:p>
            <a:endParaRPr lang="en-US" sz="2400" dirty="0"/>
          </a:p>
          <a:p>
            <a:pPr marL="285750" indent="-285750">
              <a:buFont typeface="Arial" panose="020B0604020202020204" pitchFamily="34" charset="0"/>
              <a:buChar char="•"/>
            </a:pPr>
            <a:r>
              <a:rPr lang="en-US" sz="2400" dirty="0"/>
              <a:t>Areas of future work</a:t>
            </a:r>
          </a:p>
        </p:txBody>
      </p:sp>
      <p:pic>
        <p:nvPicPr>
          <p:cNvPr id="4" name="Picture 3">
            <a:extLst>
              <a:ext uri="{FF2B5EF4-FFF2-40B4-BE49-F238E27FC236}">
                <a16:creationId xmlns:a16="http://schemas.microsoft.com/office/drawing/2014/main" id="{AA019D63-D625-A14B-A9A8-EB20A0139BA6}"/>
              </a:ext>
            </a:extLst>
          </p:cNvPr>
          <p:cNvPicPr>
            <a:picLocks noChangeAspect="1"/>
          </p:cNvPicPr>
          <p:nvPr/>
        </p:nvPicPr>
        <p:blipFill>
          <a:blip r:embed="rId4"/>
          <a:stretch>
            <a:fillRect/>
          </a:stretch>
        </p:blipFill>
        <p:spPr>
          <a:xfrm>
            <a:off x="8699723" y="126155"/>
            <a:ext cx="2414746" cy="2446106"/>
          </a:xfrm>
          <a:prstGeom prst="rect">
            <a:avLst/>
          </a:prstGeom>
          <a:effectLst>
            <a:softEdge rad="76200"/>
          </a:effectLst>
        </p:spPr>
      </p:pic>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563142" y="533400"/>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563142" y="5031938"/>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139321"/>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a:lnSpc>
                <a:spcPct val="90000"/>
              </a:lnSpc>
            </a:pPr>
            <a:r>
              <a:rPr lang="en-US" sz="2000" dirty="0"/>
              <a:t>- "Liver Cancer."  2019. *Elsevier B.V.* </a:t>
            </a:r>
            <a:r>
              <a:rPr lang="en-US" sz="2000" dirty="0" err="1"/>
              <a:t>www.sciencedirect.com</a:t>
            </a:r>
            <a:r>
              <a:rPr lang="en-US" sz="2000" dirty="0"/>
              <a:t>/topics/medicine-and-dentistry/liver-cancer</a:t>
            </a:r>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9412" y="4394201"/>
            <a:ext cx="2794000" cy="2235200"/>
          </a:xfrm>
          <a:prstGeom prst="rect">
            <a:avLst/>
          </a:prstGeom>
          <a:effectLst>
            <a:reflection endPos="65000" dist="50800" dir="5400000" sy="-100000" algn="bl" rotWithShape="0"/>
            <a:softEdge rad="241300"/>
          </a:effectLst>
        </p:spPr>
      </p:pic>
      <p:sp>
        <p:nvSpPr>
          <p:cNvPr id="3" name="TextBox 2">
            <a:extLst>
              <a:ext uri="{FF2B5EF4-FFF2-40B4-BE49-F238E27FC236}">
                <a16:creationId xmlns:a16="http://schemas.microsoft.com/office/drawing/2014/main" id="{8F82D81A-60C2-4648-9279-D65627855C51}"/>
              </a:ext>
            </a:extLst>
          </p:cNvPr>
          <p:cNvSpPr txBox="1"/>
          <p:nvPr/>
        </p:nvSpPr>
        <p:spPr>
          <a:xfrm>
            <a:off x="7610328" y="5525098"/>
            <a:ext cx="4578497" cy="923330"/>
          </a:xfrm>
          <a:prstGeom prst="rect">
            <a:avLst/>
          </a:prstGeom>
          <a:noFill/>
        </p:spPr>
        <p:txBody>
          <a:bodyPr wrap="none" rtlCol="0">
            <a:spAutoFit/>
          </a:bodyPr>
          <a:lstStyle/>
          <a:p>
            <a:pPr algn="ctr">
              <a:lnSpc>
                <a:spcPct val="90000"/>
              </a:lnSpc>
            </a:pPr>
            <a:r>
              <a:rPr lang="en-US" sz="2000" b="1" dirty="0"/>
              <a:t>Pablo Salcedo, MD</a:t>
            </a:r>
          </a:p>
          <a:p>
            <a:pPr algn="ctr">
              <a:lnSpc>
                <a:spcPct val="90000"/>
              </a:lnSpc>
            </a:pPr>
            <a:r>
              <a:rPr lang="en-US" sz="2000" b="1" dirty="0"/>
              <a:t>Flatiron School Data Science Fellow</a:t>
            </a:r>
          </a:p>
          <a:p>
            <a:pPr algn="ctr">
              <a:lnSpc>
                <a:spcPct val="90000"/>
              </a:lnSpc>
            </a:pPr>
            <a:r>
              <a:rPr lang="en-US" sz="2000" b="1" dirty="0" err="1"/>
              <a:t>pablosalcedo@verizon.net</a:t>
            </a:r>
            <a:endParaRPr lang="en-US" sz="2000" b="1" dirty="0"/>
          </a:p>
        </p:txBody>
      </p:sp>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9025</TotalTime>
  <Words>1489</Words>
  <Application>Microsoft Macintosh PowerPoint</Application>
  <PresentationFormat>Custom</PresentationFormat>
  <Paragraphs>129</Paragraphs>
  <Slides>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One Year Survival of Patients with Hepatocellular Carcinoma: A Logistic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47</cp:revision>
  <dcterms:created xsi:type="dcterms:W3CDTF">2019-07-03T18:56:10Z</dcterms:created>
  <dcterms:modified xsi:type="dcterms:W3CDTF">2019-07-29T16:22:47Z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